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9" r:id="rId1"/>
  </p:sldMasterIdLst>
  <p:sldIdLst>
    <p:sldId id="325" r:id="rId2"/>
    <p:sldId id="395" r:id="rId3"/>
    <p:sldId id="404" r:id="rId4"/>
    <p:sldId id="396" r:id="rId5"/>
    <p:sldId id="397" r:id="rId6"/>
    <p:sldId id="398" r:id="rId7"/>
    <p:sldId id="399" r:id="rId8"/>
    <p:sldId id="400" r:id="rId9"/>
    <p:sldId id="401" r:id="rId10"/>
    <p:sldId id="403" r:id="rId11"/>
    <p:sldId id="415" r:id="rId12"/>
    <p:sldId id="402" r:id="rId13"/>
    <p:sldId id="406" r:id="rId14"/>
    <p:sldId id="407" r:id="rId15"/>
    <p:sldId id="405" r:id="rId16"/>
    <p:sldId id="408" r:id="rId17"/>
    <p:sldId id="409" r:id="rId18"/>
    <p:sldId id="410" r:id="rId19"/>
    <p:sldId id="411" r:id="rId20"/>
    <p:sldId id="412" r:id="rId21"/>
    <p:sldId id="413" r:id="rId22"/>
    <p:sldId id="414" r:id="rId23"/>
  </p:sldIdLst>
  <p:sldSz cx="12192000" cy="6858000"/>
  <p:notesSz cx="6858000" cy="9144000"/>
  <p:embeddedFontLst>
    <p:embeddedFont>
      <p:font typeface="AaBbCc" panose="020B0500000000000000" pitchFamily="34" charset="0"/>
      <p:regular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Druckschrift95" pitchFamily="2" charset="0"/>
      <p:regular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0F0F0"/>
    <a:srgbClr val="ECECEC"/>
    <a:srgbClr val="D9D9D9"/>
    <a:srgbClr val="FFAFAF"/>
    <a:srgbClr val="FFCCCC"/>
    <a:srgbClr val="3AF200"/>
    <a:srgbClr val="38EA00"/>
    <a:srgbClr val="33CC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9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4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5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6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6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2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4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9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1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6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2439E19A-B0B8-45D9-87F6-08FACC6C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689956"/>
            <a:ext cx="5454122" cy="2590707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0314CB6-2E5B-4451-BC6E-C78C63EF7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3593422"/>
            <a:ext cx="5454122" cy="2549802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76B5C0-C47C-4123-884D-B19626A79EA5}"/>
              </a:ext>
            </a:extLst>
          </p:cNvPr>
          <p:cNvSpPr txBox="1"/>
          <p:nvPr/>
        </p:nvSpPr>
        <p:spPr>
          <a:xfrm>
            <a:off x="718202" y="1488593"/>
            <a:ext cx="5274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Lesetraining</a:t>
            </a:r>
          </a:p>
          <a:p>
            <a:pPr algn="ctr"/>
            <a:r>
              <a:rPr lang="de-DE" sz="60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SW 31</a:t>
            </a:r>
          </a:p>
          <a:p>
            <a:pPr algn="ctr"/>
            <a:endParaRPr lang="de-DE" sz="3000" dirty="0">
              <a:solidFill>
                <a:schemeClr val="bg1"/>
              </a:solidFill>
              <a:latin typeface="Druckschrift95" pitchFamily="2" charset="0"/>
              <a:ea typeface="Druckschrift95" pitchFamily="2" charset="0"/>
              <a:cs typeface="Aharoni" panose="020B0604020202020204" pitchFamily="2" charset="-79"/>
            </a:endParaRP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Druckschrift95" pitchFamily="2" charset="0"/>
                <a:ea typeface="Druckschrift95" pitchFamily="2" charset="0"/>
                <a:cs typeface="Aharoni" panose="020B0604020202020204" pitchFamily="2" charset="-79"/>
              </a:rPr>
              <a:t>Ü-ü ; Ö-ö</a:t>
            </a:r>
          </a:p>
        </p:txBody>
      </p:sp>
    </p:spTree>
    <p:extLst>
      <p:ext uri="{BB962C8B-B14F-4D97-AF65-F5344CB8AC3E}">
        <p14:creationId xmlns:p14="http://schemas.microsoft.com/office/powerpoint/2010/main" val="225880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58332" y="3829715"/>
            <a:ext cx="10407602" cy="156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Ende der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ersten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Geschichte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DF625DD-36C0-4E23-B842-27493E77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57" y="611975"/>
            <a:ext cx="6121881" cy="34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04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58332" y="3829715"/>
            <a:ext cx="10407602" cy="156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Beginn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der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zweiten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Geschichte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D127DD-1CE0-42BF-B5C2-32B81C922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939" y="814270"/>
            <a:ext cx="3596122" cy="36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4627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935742" y="4171284"/>
            <a:ext cx="10407602" cy="156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Das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Eichhörnchen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–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Kletterkünstler</a:t>
            </a:r>
            <a:endParaRPr lang="en-US" sz="40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Grafik 8" descr="Ein Bild, das Eichhörnchen, Säugetier enthält.&#10;&#10;Automatisch generierte Beschreibung">
            <a:extLst>
              <a:ext uri="{FF2B5EF4-FFF2-40B4-BE49-F238E27FC236}">
                <a16:creationId xmlns:a16="http://schemas.microsoft.com/office/drawing/2014/main" id="{76A12AA2-F47F-492F-82C7-7FD23842F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586" y="836990"/>
            <a:ext cx="542337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6209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1095399" y="4171284"/>
            <a:ext cx="10407602" cy="156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Eichhörnchen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können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sehr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gut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klettern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fik 3" descr="Ein Bild, das Eichhörnchen, Säugetier, draußen, Zweig enthält.&#10;&#10;Automatisch generierte Beschreibung">
            <a:extLst>
              <a:ext uri="{FF2B5EF4-FFF2-40B4-BE49-F238E27FC236}">
                <a16:creationId xmlns:a16="http://schemas.microsoft.com/office/drawing/2014/main" id="{2EE16F88-CB51-4757-8A7A-FC34C7B3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42" y="725573"/>
            <a:ext cx="60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8677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92199" y="4171284"/>
            <a:ext cx="10407602" cy="156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Eichhörnchen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suchen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immer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nach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Futter.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1B8E54-9C7E-4771-AE0A-0BF41230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45" y="725573"/>
            <a:ext cx="466220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25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92199" y="4171284"/>
            <a:ext cx="10407602" cy="156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Eichhörnchen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fressen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gerne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Walnüsse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fik 3" descr="Ein Bild, das Gras, draußen, Säugetier, Eichhörnchen enthält.&#10;&#10;Automatisch generierte Beschreibung">
            <a:extLst>
              <a:ext uri="{FF2B5EF4-FFF2-40B4-BE49-F238E27FC236}">
                <a16:creationId xmlns:a16="http://schemas.microsoft.com/office/drawing/2014/main" id="{3482DB5B-A30B-4320-8632-2E7020823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186" y="725573"/>
            <a:ext cx="538989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042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950257" y="4574781"/>
            <a:ext cx="10407602" cy="156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Auch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Haselnüsse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mögen</a:t>
            </a:r>
            <a:endParaRPr lang="en-US" sz="40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Eichhörnchen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sehr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gerne.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fik 4" descr="Ein Bild, das Eichhörnchen, Säugetier enthält.&#10;&#10;Automatisch generierte Beschreibung">
            <a:extLst>
              <a:ext uri="{FF2B5EF4-FFF2-40B4-BE49-F238E27FC236}">
                <a16:creationId xmlns:a16="http://schemas.microsoft.com/office/drawing/2014/main" id="{405BCEDF-0196-4BBB-B34B-5250D2CC2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531" y="598465"/>
            <a:ext cx="480093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9565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950257" y="4436533"/>
            <a:ext cx="10407602" cy="1701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Eichhörnchen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fressen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auch</a:t>
            </a:r>
            <a:endParaRPr lang="en-US" sz="40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die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Samen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der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Tannenzapfen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fik 6" descr="Ein Bild, das Eichhörnchen, Katze, Säugetier, grau enthält.&#10;&#10;Automatisch generierte Beschreibung">
            <a:extLst>
              <a:ext uri="{FF2B5EF4-FFF2-40B4-BE49-F238E27FC236}">
                <a16:creationId xmlns:a16="http://schemas.microsoft.com/office/drawing/2014/main" id="{BC6794B5-5263-41D0-B186-2D128848D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37" y="515257"/>
            <a:ext cx="627907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293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950257" y="4436533"/>
            <a:ext cx="10407602" cy="1701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Das Nest des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Eichhörnchens</a:t>
            </a:r>
            <a:endParaRPr lang="en-US" sz="40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nennen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wir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Kobel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fik 4" descr="Ein Bild, das Eichhörnchen, Gras, Heu, Säugetier enthält.&#10;&#10;Automatisch generierte Beschreibung">
            <a:extLst>
              <a:ext uri="{FF2B5EF4-FFF2-40B4-BE49-F238E27FC236}">
                <a16:creationId xmlns:a16="http://schemas.microsoft.com/office/drawing/2014/main" id="{82475D30-FE6B-4D24-A40D-A1A0972B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12" y="710546"/>
            <a:ext cx="5230949" cy="32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668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950257" y="4436533"/>
            <a:ext cx="10407602" cy="1701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Junge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Eichhörnchen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sind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bei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ihrer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Geburt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nackt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und blind.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fik 6" descr="Ein Bild, das legend, Säugetier, Halde, Hund enthält.&#10;&#10;Automatisch generierte Beschreibung">
            <a:extLst>
              <a:ext uri="{FF2B5EF4-FFF2-40B4-BE49-F238E27FC236}">
                <a16:creationId xmlns:a16="http://schemas.microsoft.com/office/drawing/2014/main" id="{7D936446-2183-47A8-B2AC-E9299279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433" y="719788"/>
            <a:ext cx="69532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88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92199" y="3702910"/>
            <a:ext cx="10407602" cy="2031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Der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Uhu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, die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Schlange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und die Maus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fik 4" descr="Ein Bild, das Gras, draußen, Vogel, Feld enthält.&#10;&#10;Automatisch generierte Beschreibung">
            <a:extLst>
              <a:ext uri="{FF2B5EF4-FFF2-40B4-BE49-F238E27FC236}">
                <a16:creationId xmlns:a16="http://schemas.microsoft.com/office/drawing/2014/main" id="{C25E816E-E489-41B9-8C93-EBBE94FB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52" y="772248"/>
            <a:ext cx="3238381" cy="2160000"/>
          </a:xfrm>
          <a:prstGeom prst="rect">
            <a:avLst/>
          </a:prstGeom>
        </p:spPr>
      </p:pic>
      <p:pic>
        <p:nvPicPr>
          <p:cNvPr id="7" name="Grafik 6" descr="Ein Bild, das Gras, Reptil, Schlange, draußen enthält.&#10;&#10;Automatisch generierte Beschreibung">
            <a:extLst>
              <a:ext uri="{FF2B5EF4-FFF2-40B4-BE49-F238E27FC236}">
                <a16:creationId xmlns:a16="http://schemas.microsoft.com/office/drawing/2014/main" id="{4258D61E-C300-45F7-A28F-E090FEAFE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78739" y="772248"/>
            <a:ext cx="3687009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EAFE594-95E6-4F1A-8A30-3B8CF81E7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77" y="2579626"/>
            <a:ext cx="101201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821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950257" y="4436533"/>
            <a:ext cx="10407602" cy="1701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Diese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Nuss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gehört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nur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mir!!!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fik 3" descr="Ein Bild, das Eichhörnchen, Säugetier, Gras, draußen enthält.&#10;&#10;Automatisch generierte Beschreibung">
            <a:extLst>
              <a:ext uri="{FF2B5EF4-FFF2-40B4-BE49-F238E27FC236}">
                <a16:creationId xmlns:a16="http://schemas.microsoft.com/office/drawing/2014/main" id="{F0191EC2-28C0-49E4-8011-44A94FA2A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152" y="646033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1183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950257" y="4436533"/>
            <a:ext cx="10407602" cy="1701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Da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findet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keiner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meine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köstlichen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Nüsse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fik 4" descr="Ein Bild, das Säugetier, Eichhörnchen enthält.&#10;&#10;Automatisch generierte Beschreibung">
            <a:extLst>
              <a:ext uri="{FF2B5EF4-FFF2-40B4-BE49-F238E27FC236}">
                <a16:creationId xmlns:a16="http://schemas.microsoft.com/office/drawing/2014/main" id="{F463BB72-3003-43C0-ABC4-45CE5BA41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542" y="793447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9786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950257" y="4436533"/>
            <a:ext cx="10407602" cy="1701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… und TSCHÜSS!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fik 3" descr="Ein Bild, das Eichhörnchen, Salamander, Säugetier enthält.&#10;&#10;Automatisch generierte Beschreibung">
            <a:extLst>
              <a:ext uri="{FF2B5EF4-FFF2-40B4-BE49-F238E27FC236}">
                <a16:creationId xmlns:a16="http://schemas.microsoft.com/office/drawing/2014/main" id="{B149E872-4531-4384-A668-CFF8BD46C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73"/>
          <a:stretch/>
        </p:blipFill>
        <p:spPr>
          <a:xfrm>
            <a:off x="3473751" y="758370"/>
            <a:ext cx="5539620" cy="33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229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92199" y="3702910"/>
            <a:ext cx="10407602" cy="2031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Der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Uhu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und die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Schlange</a:t>
            </a:r>
            <a:endParaRPr lang="en-US" sz="40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wollen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die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kleine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Maus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fressen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fik 4" descr="Ein Bild, das Gras, draußen, Vogel, Feld enthält.&#10;&#10;Automatisch generierte Beschreibung">
            <a:extLst>
              <a:ext uri="{FF2B5EF4-FFF2-40B4-BE49-F238E27FC236}">
                <a16:creationId xmlns:a16="http://schemas.microsoft.com/office/drawing/2014/main" id="{C25E816E-E489-41B9-8C93-EBBE94FB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52" y="772248"/>
            <a:ext cx="3238381" cy="2160000"/>
          </a:xfrm>
          <a:prstGeom prst="rect">
            <a:avLst/>
          </a:prstGeom>
        </p:spPr>
      </p:pic>
      <p:pic>
        <p:nvPicPr>
          <p:cNvPr id="7" name="Grafik 6" descr="Ein Bild, das Gras, Reptil, Schlange, draußen enthält.&#10;&#10;Automatisch generierte Beschreibung">
            <a:extLst>
              <a:ext uri="{FF2B5EF4-FFF2-40B4-BE49-F238E27FC236}">
                <a16:creationId xmlns:a16="http://schemas.microsoft.com/office/drawing/2014/main" id="{4258D61E-C300-45F7-A28F-E090FEAFE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78739" y="772248"/>
            <a:ext cx="3687009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EAFE594-95E6-4F1A-8A30-3B8CF81E7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77" y="2579626"/>
            <a:ext cx="101201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5212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92199" y="3618088"/>
            <a:ext cx="10407602" cy="24447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Die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kleine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Maus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denkt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“Ich muss mir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sofort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eine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Geschichte</a:t>
            </a:r>
            <a:endParaRPr lang="en-US" sz="40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einfallen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lassen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!”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90A14FC-FBBE-48DF-9CDD-5772D14A9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86" y="896891"/>
            <a:ext cx="202403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530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92199" y="3618088"/>
            <a:ext cx="10407602" cy="2444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Sie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denkt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sich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den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fürchterlichen</a:t>
            </a:r>
            <a:endParaRPr lang="en-US" sz="40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GRÜFFELO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aus.</a:t>
            </a:r>
            <a:endParaRPr lang="en-US" sz="4000" dirty="0">
              <a:solidFill>
                <a:srgbClr val="EBEBEB"/>
              </a:solidFill>
              <a:latin typeface="AaBbCc" panose="020B0500000000000000" pitchFamily="34" charset="0"/>
              <a:ea typeface="+mj-ea"/>
              <a:cs typeface="+mj-cs"/>
            </a:endParaRP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fik 4" descr="Ein Bild, das Puppe enthält.&#10;&#10;Automatisch generierte Beschreibung">
            <a:extLst>
              <a:ext uri="{FF2B5EF4-FFF2-40B4-BE49-F238E27FC236}">
                <a16:creationId xmlns:a16="http://schemas.microsoft.com/office/drawing/2014/main" id="{81F55827-47AC-4AA0-9A64-2033D4D5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960" y="729837"/>
            <a:ext cx="3757725" cy="26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6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29304" y="3182659"/>
            <a:ext cx="10407602" cy="2444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Der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Grüffelo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hat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feurige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Augen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fik 6" descr="Ein Bild, das Spielzeug, Puppe, drinnen enthält.&#10;&#10;Automatisch generierte Beschreibung">
            <a:extLst>
              <a:ext uri="{FF2B5EF4-FFF2-40B4-BE49-F238E27FC236}">
                <a16:creationId xmlns:a16="http://schemas.microsoft.com/office/drawing/2014/main" id="{54B35075-D508-4C2E-A1D1-357988EF2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91" y="835235"/>
            <a:ext cx="5026780" cy="36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692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92199" y="3618088"/>
            <a:ext cx="10407602" cy="2444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Der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Grüffelo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hat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eine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lange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Zunge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fik 3" descr="Ein Bild, das Text, Gras, draußen enthält.&#10;&#10;Automatisch generierte Beschreibung">
            <a:extLst>
              <a:ext uri="{FF2B5EF4-FFF2-40B4-BE49-F238E27FC236}">
                <a16:creationId xmlns:a16="http://schemas.microsoft.com/office/drawing/2014/main" id="{2AC9C037-56E3-404E-91C5-457768BAF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67" r="6268" b="55346"/>
          <a:stretch/>
        </p:blipFill>
        <p:spPr>
          <a:xfrm>
            <a:off x="3745716" y="917360"/>
            <a:ext cx="5424518" cy="35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554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92199" y="3618088"/>
            <a:ext cx="10407602" cy="2444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Der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Grüffelo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hat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zwei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gefährliche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Hörner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2FD989-E017-40C3-B415-7FF065D2E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36" y="676577"/>
            <a:ext cx="3001831" cy="42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0862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E90BA5-AA7A-438C-B033-65109464243A}"/>
              </a:ext>
            </a:extLst>
          </p:cNvPr>
          <p:cNvSpPr txBox="1"/>
          <p:nvPr/>
        </p:nvSpPr>
        <p:spPr>
          <a:xfrm>
            <a:off x="892199" y="3618088"/>
            <a:ext cx="10407602" cy="2444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Der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Grüffelo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beschützt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die </a:t>
            </a:r>
            <a:r>
              <a:rPr lang="en-US" sz="4000" dirty="0" err="1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kleine</a:t>
            </a:r>
            <a:r>
              <a:rPr lang="en-US" sz="4000" dirty="0">
                <a:solidFill>
                  <a:srgbClr val="EBEBEB"/>
                </a:solidFill>
                <a:latin typeface="AaBbCc" panose="020B0500000000000000" pitchFamily="34" charset="0"/>
                <a:ea typeface="+mj-ea"/>
                <a:cs typeface="+mj-cs"/>
              </a:rPr>
              <a:t> Maus.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D16B36-8699-4F48-A962-5BD4A9E2B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79" y="584573"/>
            <a:ext cx="49149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1071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37321A90AC454D9A6F7F5632611113" ma:contentTypeVersion="8" ma:contentTypeDescription="Ein neues Dokument erstellen." ma:contentTypeScope="" ma:versionID="5bd8953d1e7b903edcc6bfd74f41926f">
  <xsd:schema xmlns:xsd="http://www.w3.org/2001/XMLSchema" xmlns:xs="http://www.w3.org/2001/XMLSchema" xmlns:p="http://schemas.microsoft.com/office/2006/metadata/properties" xmlns:ns2="73d9f3af-9fc8-45b8-911a-fe27bdc40003" xmlns:ns3="c801cabc-ca72-45c1-98ab-f0a1223aa17f" targetNamespace="http://schemas.microsoft.com/office/2006/metadata/properties" ma:root="true" ma:fieldsID="4a8fa9cbfceec288cc80f1be2dca05fd" ns2:_="" ns3:_="">
    <xsd:import namespace="73d9f3af-9fc8-45b8-911a-fe27bdc40003"/>
    <xsd:import namespace="c801cabc-ca72-45c1-98ab-f0a1223aa1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9f3af-9fc8-45b8-911a-fe27bdc40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37fe6f14-68c0-45b1-881f-6674158a11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1cabc-ca72-45c1-98ab-f0a1223aa17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00e2361-af12-4eec-939b-234f2b7e15ba}" ma:internalName="TaxCatchAll" ma:showField="CatchAllData" ma:web="c801cabc-ca72-45c1-98ab-f0a1223aa1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d9f3af-9fc8-45b8-911a-fe27bdc40003">
      <Terms xmlns="http://schemas.microsoft.com/office/infopath/2007/PartnerControls"/>
    </lcf76f155ced4ddcb4097134ff3c332f>
    <TaxCatchAll xmlns="c801cabc-ca72-45c1-98ab-f0a1223aa17f" xsi:nil="true"/>
  </documentManagement>
</p:properties>
</file>

<file path=customXml/itemProps1.xml><?xml version="1.0" encoding="utf-8"?>
<ds:datastoreItem xmlns:ds="http://schemas.openxmlformats.org/officeDocument/2006/customXml" ds:itemID="{14803251-B0F4-4D24-B2C3-397A2C2081B3}"/>
</file>

<file path=customXml/itemProps2.xml><?xml version="1.0" encoding="utf-8"?>
<ds:datastoreItem xmlns:ds="http://schemas.openxmlformats.org/officeDocument/2006/customXml" ds:itemID="{7CF52501-C5B8-46FC-AE6F-B21D92B83DB7}"/>
</file>

<file path=customXml/itemProps3.xml><?xml version="1.0" encoding="utf-8"?>
<ds:datastoreItem xmlns:ds="http://schemas.openxmlformats.org/officeDocument/2006/customXml" ds:itemID="{A773FF5B-453D-4065-9D4D-1DD12E4E020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Breitbild</PresentationFormat>
  <Paragraphs>40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Wingdings 3</vt:lpstr>
      <vt:lpstr>Arial</vt:lpstr>
      <vt:lpstr>Druckschrift95</vt:lpstr>
      <vt:lpstr>AaBbCc</vt:lpstr>
      <vt:lpstr>Century Gothic</vt:lpstr>
      <vt:lpstr>Ion-Sitzungssaal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L11432</dc:creator>
  <cp:lastModifiedBy>L11432</cp:lastModifiedBy>
  <cp:revision>215</cp:revision>
  <dcterms:created xsi:type="dcterms:W3CDTF">2021-03-06T19:08:09Z</dcterms:created>
  <dcterms:modified xsi:type="dcterms:W3CDTF">2021-05-02T17:57:57Z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0x0101001037321A90AC454D9A6F7F5632611113</vt:lpwstr>
  </property>
</Properties>
</file>